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3"/>
  </p:notesMasterIdLst>
  <p:sldIdLst>
    <p:sldId id="256" r:id="rId2"/>
    <p:sldId id="275" r:id="rId3"/>
    <p:sldId id="276" r:id="rId4"/>
    <p:sldId id="258" r:id="rId5"/>
    <p:sldId id="277" r:id="rId6"/>
    <p:sldId id="27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86" r:id="rId16"/>
    <p:sldId id="287" r:id="rId17"/>
    <p:sldId id="289" r:id="rId18"/>
    <p:sldId id="290" r:id="rId19"/>
    <p:sldId id="291" r:id="rId20"/>
    <p:sldId id="296" r:id="rId21"/>
    <p:sldId id="297" r:id="rId22"/>
    <p:sldId id="295" r:id="rId23"/>
    <p:sldId id="298" r:id="rId24"/>
    <p:sldId id="294" r:id="rId25"/>
    <p:sldId id="293" r:id="rId26"/>
    <p:sldId id="292" r:id="rId27"/>
    <p:sldId id="272" r:id="rId28"/>
    <p:sldId id="273" r:id="rId29"/>
    <p:sldId id="274" r:id="rId30"/>
    <p:sldId id="300" r:id="rId31"/>
    <p:sldId id="271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7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4191F-8BBD-4DAA-9AEE-64F0EF163173}" type="datetimeFigureOut">
              <a:rPr lang="th-TH" smtClean="0"/>
              <a:t>27/09/66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E008-3110-430A-9063-64CE382F99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40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FF46C6-94AF-4143-B327-B07C7D1830F6}" type="datetime1">
              <a:rPr lang="th-TH" smtClean="0"/>
              <a:t>27/09/66</a:t>
            </a:fld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758-AC25-436B-BE1C-76C9A323B91E}" type="datetime1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39E-DFA6-4435-98D1-0903C703BAA7}" type="datetime1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494D-DA6B-453F-B1FD-4B3E0B35A5C5}" type="datetime1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0D48-B592-4781-955F-9285B0BFBD25}" type="datetime1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CA0C-FC40-4CE3-B3DA-D3ED5CEE4878}" type="datetime1">
              <a:rPr lang="th-TH" smtClean="0"/>
              <a:t>27/09/66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729-6295-46E9-B854-C4BC9EC55E65}" type="datetime1">
              <a:rPr lang="th-TH" smtClean="0"/>
              <a:t>27/09/66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58BA-CAE1-4E1E-BACA-845E35F0E827}" type="datetime1">
              <a:rPr lang="th-TH" smtClean="0"/>
              <a:t>27/09/66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7527-DB96-4016-BFC3-4FE536090968}" type="datetime1">
              <a:rPr lang="th-TH" smtClean="0"/>
              <a:t>27/09/66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C602-D30C-4231-B994-C336BD356D4B}" type="datetime1">
              <a:rPr lang="th-TH" smtClean="0"/>
              <a:t>27/09/66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C17E-42ED-4AF4-97B2-798BF19315E0}" type="datetime1">
              <a:rPr lang="th-TH" smtClean="0"/>
              <a:t>27/09/66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558AA6-FF36-459D-A2A8-4F9AF429A7B4}" type="datetime1">
              <a:rPr lang="th-TH" smtClean="0"/>
              <a:t>27/09/66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	</a:t>
            </a: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</a:t>
            </a:r>
            <a:r>
              <a:rPr lang="th-TH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 ๙</a:t>
            </a:r>
            <a:b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1" y="3695700"/>
            <a:ext cx="4396308" cy="23241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การทำงาน</a:t>
            </a:r>
          </a:p>
          <a:p>
            <a:pPr algn="ctr">
              <a:spcBef>
                <a:spcPts val="0"/>
              </a:spcBef>
            </a:pP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ร่วมกับมืออาชีพ</a:t>
            </a:r>
          </a:p>
        </p:txBody>
      </p:sp>
    </p:spTree>
    <p:extLst>
      <p:ext uri="{BB962C8B-B14F-4D97-AF65-F5344CB8AC3E}">
        <p14:creationId xmlns:p14="http://schemas.microsoft.com/office/powerpoint/2010/main" val="279062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7080-7A43-4B4C-BABE-81581E3A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50977"/>
            <a:ext cx="7013157" cy="813193"/>
          </a:xfrm>
        </p:spPr>
        <p:txBody>
          <a:bodyPr>
            <a:noAutofit/>
          </a:bodyPr>
          <a:lstStyle/>
          <a:p>
            <a:r>
              <a:rPr lang="th-TH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หลักพื้นฐาน </a:t>
            </a:r>
            <a:r>
              <a:rPr lang="en-US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Corporate Governance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3C29-A8C0-4CCD-BFB3-1D0DBA0E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325531"/>
            <a:ext cx="7704856" cy="254362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หน้าที่ที่ต้องปฏิบัติตามบทบาทที่ถูกกำหนดไว้</a:t>
            </a:r>
          </a:p>
          <a:p>
            <a:pPr marL="6858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ภาระรับผิดชอบ คือ ความรับผิดชอบต่อการกระทำและการตัดสินใจใดๆ ที่อธิบายและชี้แจงได้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CE1AC-CFFF-4304-A3F1-26389CD2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34322-E548-4779-9B49-C1B226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230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4B40-2610-450D-A3A1-384D6FFB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68760"/>
            <a:ext cx="7024744" cy="67314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ทักษะ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Skills)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93B5-ED0D-47B5-AD4B-79DFFA2B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548" y="2301944"/>
            <a:ext cx="7664366" cy="27363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ธุรกิจครอบครัวให้ความสำคัญกับบุคลากรทุกส่วน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ต้องดึงดูดพนักงาน ที่มีความรู้ความสามารถ  และรักษาบุคลากร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ให้ความสำคัญกับการพัฒนาและสร้างทักษะกับบุคลากรสม่ำเสมอ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E31D1-7805-483A-9FAB-CAA31A62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6056" y="6198765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B29B1-2CD8-43FE-B8C3-AFCEBA8B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157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5026-8D1F-4867-9789-5A7594F1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63" y="662539"/>
            <a:ext cx="7024744" cy="889168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ความเป็นมืออาชีพในธุรกิจครอบครัว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4B957-4F11-431E-94CC-CEDC18C1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72816"/>
            <a:ext cx="7488832" cy="4079344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พิจารณาจาก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การวางแผนสร้างวัฒนธรรมที่เน้นผลงานอย่างเต็มรูปแบบ ประกอบด้วย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การกำหนดเป้าหมายขององค์การที่ชัดเจน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การเกิดความยุติธรรมและความเสมอภาค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มีกระบวนการอย่างเป็นทางการในการจ้างงาน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การประเมินและการเลื่อนตำแหน่ง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มีเครื่องมือชี้วัดประสิทธิภาพในการทำงาน</a:t>
            </a:r>
          </a:p>
          <a:p>
            <a:pPr marL="68580" indent="0">
              <a:buNone/>
            </a:pP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68580" indent="0">
              <a:buNone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28BA3-0101-4067-8AF0-010311ED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153BE-1491-4D7F-BF67-B694259F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12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93AC25B-ED7A-454A-A591-45FD659B2DE4}"/>
              </a:ext>
            </a:extLst>
          </p:cNvPr>
          <p:cNvSpPr/>
          <p:nvPr/>
        </p:nvSpPr>
        <p:spPr>
          <a:xfrm>
            <a:off x="8230008" y="6034722"/>
            <a:ext cx="3168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5026-8D1F-4867-9789-5A7594F1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005840"/>
            <a:ext cx="7024744" cy="889168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ความเป็นมืออาชีพในธุรกิจครอบครัว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4B957-4F11-431E-94CC-CEDC18C1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7992888" cy="3647296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พิจารณาจากการ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ความสัมพันธ์ ธรรมเนียม ค่านิยม สิทธิและกฎเกณฑ์ ของครอบครัว  ประกอบด้วย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คุณค่าที่สืบทอดจากรุ่นสู่รุ่น (</a:t>
            </a:r>
            <a:r>
              <a:rPr lang="en-US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Heritage) </a:t>
            </a:r>
            <a:endParaRPr lang="th-TH" sz="32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ความสัมพันธ์ระหว่างสมาชิกในครอบครัว (</a:t>
            </a:r>
            <a:r>
              <a:rPr lang="en-US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Kin Interaction) </a:t>
            </a:r>
            <a:endParaRPr lang="th-TH" sz="32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โครงสร้างในการปกครองและดำเนินธุรกิจ (</a:t>
            </a:r>
            <a:r>
              <a:rPr lang="en-US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Civic Structure)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28BA3-0101-4067-8AF0-010311ED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153BE-1491-4D7F-BF67-B694259F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951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C4C3-069E-4A26-B0FF-DD1D1F92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54" y="1129784"/>
            <a:ext cx="7024744" cy="1143000"/>
          </a:xfrm>
        </p:spPr>
        <p:txBody>
          <a:bodyPr/>
          <a:lstStyle/>
          <a:p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อุปสรรคของการเป็นมืออาชีพ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CC441-F963-415A-AE7A-0FC222619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936016"/>
            <a:ext cx="6777317" cy="16814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1. ต้นทุนตัวแทน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Agency Cost)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2. ต้นทุนทางคุณธรรม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Integrity Cost)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52797-BDFB-451E-83B6-EE2C1F29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D8FDE-29FD-48B6-B4ED-C0A313C1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04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F152-3020-4815-970B-EE05CB69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28800"/>
            <a:ext cx="7016296" cy="328729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ต้นทุนตัวแทน (</a:t>
            </a:r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Agency Cost) </a:t>
            </a:r>
            <a:endParaRPr lang="th-TH" sz="32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ค่าใช้จ่ายที่จ่าย ให้กับผู้บริหารมืออาชีพจากภายนอก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โบนัสในการบริหารงานที่จ่ายเพื่อสนับสนุน</a:t>
            </a:r>
          </a:p>
          <a:p>
            <a:pPr marL="685800" lvl="2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ให้กับตัวแทนเหล่านั้นดำเนินการด้านต่างๆ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31804-2C42-472F-A60A-7D26391E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6056" y="6177328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465A4-1F8C-43FE-B6FF-DF422EE9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95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F152-3020-4815-970B-EE05CB69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16" y="1808820"/>
            <a:ext cx="7592360" cy="39964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ต้นทุนทางคุณธรรม (</a:t>
            </a:r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Integrity Cost) </a:t>
            </a:r>
            <a:endParaRPr lang="th-TH" sz="32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ข้อห้ามต่างๆ ของบริษัทและทีมผู้บริหาร ว่าจะกระทำอย่างเปิดเผยหรือไม่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ธุรกิจครอบครัวในเอเชียส่วนใหญ่จะให้ความสำคัญกับการรักษาหน้า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Saving Face)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ธุรกิจครอบครัวรักษาความสัมพันธ์ทางสายเลือด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Blood-Ties)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จะปกปิดมากกว่า</a:t>
            </a:r>
          </a:p>
          <a:p>
            <a:pPr marL="68580" indent="0">
              <a:buNone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31804-2C42-472F-A60A-7D26391E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6056" y="6177328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465A4-1F8C-43FE-B6FF-DF422EE9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806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61" y="589616"/>
            <a:ext cx="7992888" cy="168829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th-TH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การเข้าสู่องค์กรมืออาชีพ </a:t>
            </a:r>
            <a:br>
              <a:rPr lang="th-TH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(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Professional Organization)</a:t>
            </a:r>
            <a:endParaRPr lang="th-TH" sz="5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7992888" cy="29523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เป็นแนวทางการบริหารธุรกิจที่จะทำให้ธุรกิจ ครอบครัวเติบโตอย่างรวดเร็ว ปรับเปลี่ยนแนวทางการดำเนินงานจากระบบเถ้าแก่ มุ่งสู่ ความเป็นมืออาชีพ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marL="68580" indent="0">
              <a:buNone/>
            </a:pP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การให้ความสำคัญ 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การบริหารจัดการทรัพยากรมนุษย์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ภายในองค์กร เป็นหัวใจสำคัญในการขับเคลื่อนกลยุทธ์องค์กร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17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A158430-7D85-4677-B842-88E33741D735}"/>
              </a:ext>
            </a:extLst>
          </p:cNvPr>
          <p:cNvSpPr/>
          <p:nvPr/>
        </p:nvSpPr>
        <p:spPr>
          <a:xfrm>
            <a:off x="8028384" y="5877272"/>
            <a:ext cx="360040" cy="61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143640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ความสำคัญ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5 ด้าน ในการบริหารทรัพยากรมนุษย์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Human Resource)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นำไปสู่องค์กรมืออาชีพ ประกอบด้วย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1) การเลือกคนที่มีความสามารถและเหมาะสมกับองค์กร 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2) การบริหารคนให้เชื่อมโยงและส่งผลต่อการดำเนินธุรกิจ 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3) การสร้างแรงจูงใจให้คนในองค์การ 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4) การพัฒนาบุคลากรให้มีความสามารถเพิ่มขึ้นอย่างต่อเนื่อง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5) การรักษาและสร้างความผูกพันให้กับคนในองค์กร </a:t>
            </a:r>
          </a:p>
          <a:p>
            <a:pPr marL="68580" indent="0">
              <a:buNone/>
            </a:pPr>
            <a:endParaRPr lang="th-TH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18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30A751F-87CF-4209-934D-05D101892A20}"/>
              </a:ext>
            </a:extLst>
          </p:cNvPr>
          <p:cNvSpPr/>
          <p:nvPr/>
        </p:nvSpPr>
        <p:spPr>
          <a:xfrm>
            <a:off x="8028384" y="5877272"/>
            <a:ext cx="360040" cy="61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7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663-7146-4092-8A99-5FDD544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252347"/>
            <a:ext cx="7024744" cy="529128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การเลือกคนที่มีความสามารถและเหมาะสมกับองค์กร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CA87-CE63-48E3-BCFA-8738D183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21" y="2564841"/>
            <a:ext cx="7926158" cy="2880320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q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ผู้บริหารตั้งเป้าหมายการคัดเลือกพนักงานให้ชัดเจน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คุณสมบัติ  ความสามารถ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ประสบการณ์ แบบใดจึงจะสามารถขับเคลื่อนให้องค์กรเติบโต ต่อไปในอนาคต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สรรหาคนที่เหมาะสมที่จะสามารถขับเคลื่อนงานในปัจจุบันและอนาคต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17CDB-9C4C-4D6C-98FC-A79FC1A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6225458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97D99-CD24-4543-BF0F-36CACC08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05B3-5524-4F02-9B31-B517B611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06802"/>
            <a:ext cx="7024744" cy="673144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บทนำ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81E42-8B3E-42D0-A835-3089B021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66" y="1196752"/>
            <a:ext cx="7736374" cy="5054446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ธุรกิจครอบครัวต้องพัฒนาการบริหาร เพื่อความอยู่รอด และเพิ่มขีดความสามารถในการแข่งขัน </a:t>
            </a:r>
            <a:endParaRPr lang="en-US" sz="28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ธุรกิจครอบครัว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สรรหาบุคลากรที่มีความรู้ความสามารถ เพื่อรองรับการขยายตัวของกิจการ 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ธุรกิจครอบครัว</a:t>
            </a:r>
            <a:r>
              <a:rPr lang="en-US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ต้อง</a:t>
            </a: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ผู้บริหารจากภายนอกเข้ามาทำงานในระดับบริหารร่วมกัน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ธุรกิจครอบครัว ต้อง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การมืออาชีพเข้า</a:t>
            </a:r>
            <a:r>
              <a:rPr lang="th-TH" sz="320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ทำงาน เนื่องจาก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คนในครอบครัวไม่สามารถบริหารจัดการธุรกิจทั้งหมดได้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BF61F-6B88-4F33-96F2-ACCA2E79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213285"/>
            <a:ext cx="3502152" cy="365125"/>
          </a:xfrm>
        </p:spPr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B3D23-E748-4593-95C1-4CBCF0D5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43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B051-103C-44D1-9DC7-8B4A07E6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43" y="574882"/>
            <a:ext cx="7717372" cy="3030107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lnSpc>
                <a:spcPct val="120000"/>
              </a:lnSpc>
              <a:buNone/>
            </a:pPr>
            <a:r>
              <a:rPr lang="th-TH" sz="38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68580" indent="0" algn="just">
              <a:lnSpc>
                <a:spcPct val="120000"/>
              </a:lnSpc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เครือเจริญโภคภัณฑ์ หรือ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ที่ปัจจุบันมีบริษัทในกลุ่มมากกว่า 200 บริษัท คนในวงการธุรกิจการค้าทราบว่า ธนินท์ เจียรวนนท์ ซึ่งเป็นผู้นำเครือซีพีชอบชักชวนคนเก่ง คนมีความสามารถเข้ามาร่วมงาน ทุกครั้งที่เครือซีพีจะขยายกิจการไปทางใด ธนินท์จะเป็นผู้เตรียมการเรื่องบุคลากรล่วงหน้าด้วยตนเองเสมอ ไม่ว่าจะทาบทาม ชักชวน และเชิญเข้ามา ทำงานด้วย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681B9-F51B-4A7F-84DB-C0671258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0020" y="6240809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2A05-3BA4-416B-A90D-BA635225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20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976CE-47AC-433B-AFD2-205DF073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85" y="3590253"/>
            <a:ext cx="7657230" cy="26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B051-103C-44D1-9DC7-8B4A07E6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43" y="574882"/>
            <a:ext cx="7717372" cy="3030107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lnSpc>
                <a:spcPct val="120000"/>
              </a:lnSpc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ธนินท์มองว่าสิ่งที่คนเก่งต้องการมี 3 อย่าง คือ</a:t>
            </a:r>
          </a:p>
          <a:p>
            <a:pPr marL="68580" indent="0" algn="just">
              <a:lnSpc>
                <a:spcPct val="120000"/>
              </a:lnSpc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• ต้องการอำนาจ </a:t>
            </a:r>
          </a:p>
          <a:p>
            <a:pPr marL="68580" indent="0" algn="just">
              <a:lnSpc>
                <a:spcPct val="120000"/>
              </a:lnSpc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• ต้องการเกียรติ</a:t>
            </a:r>
          </a:p>
          <a:p>
            <a:pPr marL="68580" indent="0" algn="just">
              <a:lnSpc>
                <a:spcPct val="120000"/>
              </a:lnSpc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• ต้องการเงิน เนื่องจากคนเก่งต้องการอำนาจไปแสดงความเก่ง ถ้า	   ไม่มีอำนาจก็ไม่รู้จะแสดงความเก่งนั้นได้อย่างไร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681B9-F51B-4A7F-84DB-C0671258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0020" y="6240809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32A05-3BA4-416B-A90D-BA635225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21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976CE-47AC-433B-AFD2-205DF073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85" y="3590253"/>
            <a:ext cx="7657230" cy="26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663-7146-4092-8A99-5FDD544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13" y="1742659"/>
            <a:ext cx="7664366" cy="529128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2) การบริหารคนให้เชื่อมโยงและส่งผลต่อการดำเนินธุรกิจ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CA87-CE63-48E3-BCFA-8738D183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13" y="2636912"/>
            <a:ext cx="7664366" cy="358854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/>
              <a:t>	คือ การวางแผนกำลังคนและทักษะ ความชำนาญของพนักงานตามแผนยุทธศาสตร์ขององค์กร เพื่อการเติบโตในอนาคต </a:t>
            </a:r>
          </a:p>
          <a:p>
            <a:pPr marL="68580" indent="0">
              <a:buNone/>
            </a:pPr>
            <a:r>
              <a:rPr lang="th-TH" sz="3200" dirty="0"/>
              <a:t>	เพื่อให้ได้บุคคลที่มีคุณสมบัติเหมาะสม ในจำนวนที่เหมาะสม ในเวลาและตำแหน่งที่เหมาะสม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17CDB-9C4C-4D6C-98FC-A79FC1A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6225458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97D99-CD24-4543-BF0F-36CACC08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80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8FC2E-A38C-46AC-A40B-8C13BD50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3853" y="6233886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78D1-5F10-4432-8576-A149D03C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23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1E245-EE18-4794-AD2F-707360B2E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6" t="8346" r="6671" b="-2511"/>
          <a:stretch/>
        </p:blipFill>
        <p:spPr>
          <a:xfrm>
            <a:off x="755576" y="1001196"/>
            <a:ext cx="7344816" cy="4821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C075E-7C39-4928-B150-81FE3329FBFA}"/>
              </a:ext>
            </a:extLst>
          </p:cNvPr>
          <p:cNvSpPr txBox="1"/>
          <p:nvPr/>
        </p:nvSpPr>
        <p:spPr>
          <a:xfrm>
            <a:off x="1331640" y="5779062"/>
            <a:ext cx="691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ที่มา. การวางแผนทรัพยากรมนุษย์ เดล บีช (</a:t>
            </a: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Beach, 1980) </a:t>
            </a:r>
            <a:r>
              <a:rPr lang="th-TH" sz="28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015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663-7146-4092-8A99-5FDD544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16652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3) การสร้างแรงจูงใจให้คนในองค์การ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CA87-CE63-48E3-BCFA-8738D183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66" y="1772816"/>
            <a:ext cx="7664366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หลักในการบริหารทรัพยากรมนุษย์ด้วยวิธีการสร้างแรงจูงใจ นำหลัก 4 ใจ ใช้ในการบริการ ประกอบด้วย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1) 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เข้าใจ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มีความเข้าใจในความแตกต่างของมนุษย์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2) 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จูงใจ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ความมีความสุขกับการทำงาน  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3) 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สานใจ 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การทำงานเป็นทีม ช่วยเหลือกันและกัน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4) 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ได้ใจ 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การพัฒนาอย่างต่อเนื่องขององค์กร ทำให้เกิดองค์กร</a:t>
            </a:r>
          </a:p>
          <a:p>
            <a:pPr marL="68580" indent="0">
              <a:buNone/>
            </a:pP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                ที่มีชีวิต พร้อมปรับตัวอย่างต่อเนื่อง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17CDB-9C4C-4D6C-98FC-A79FC1A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6225458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97D99-CD24-4543-BF0F-36CACC08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008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663-7146-4092-8A99-5FDD544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124744"/>
            <a:ext cx="7992888" cy="529128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4) การพัฒนาบุคลากรให้มีความสามารถเพิ่มขึ้นอย่างต่อเนื่อง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CA87-CE63-48E3-BCFA-8738D183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66" y="1772816"/>
            <a:ext cx="7664366" cy="4536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เมื่อธุรกิจครอบครัวมีเป้าหมายที่จะเติบโตมากขึ้นในอนาคต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ธุรกิจต้องเผชิญ กับสภาวะการแข่งขันอย่างหลีกเลี่ยงไม่ได้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องค์กรมีคนเก่งถือได้ว่าเป็นข้อได้เปรียบด้าน ปัจจัยที่จะเติบโต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ความสามารถของพนักงานที่สูงย่อมทำให้การทำงานเกิด ประสิทธิภาพเพิ่มสูงขึ้น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ผู้บริหารต้องให้ความใส่ใจกับ การฝึกอบรมและพัฒนาศักยภาพของพนักงานอยู่เสมอ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เพื่อเพิ่มขีดความสามารถขององค์กร</a:t>
            </a:r>
            <a:endParaRPr lang="th-TH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17CDB-9C4C-4D6C-98FC-A79FC1A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6225458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97D99-CD24-4543-BF0F-36CACC08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983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663-7146-4092-8A99-5FDD544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5) การรักษาและสร้างความผูกพันให้กับคนในองค์กร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CA87-CE63-48E3-BCFA-8738D183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66" y="1468920"/>
            <a:ext cx="7664366" cy="484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ผู้บริหารจำเป็นต้องสร้างความผูกพันให้เกิดขึ้นในองค์กรอย่างต่อเนื่อง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โดยการสื่อสารในทิศทางเกี่ยวกับวิสัยทัศน์ขององค์กร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การสื่อสารในเรื่องการบริหารทรัพยากรมนุษย์ขององค์กร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การพัฒนาช่องทางการรับฟังข้อมูลข่าวสารจากพนักงาน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การให้ความสำคัญต่อการสร้างความไว้วางใจในการทำงาน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การมอบอำนาจ การให้รางวัลและการยกย่อง การดูแลเอาใจใส่อย่างใกล้ชิด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17CDB-9C4C-4D6C-98FC-A79FC1A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0072" y="6225458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97D99-CD24-4543-BF0F-36CACC08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90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77" y="1402135"/>
            <a:ext cx="7024744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แรงจูงใจต่อบุคลากร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2636912"/>
            <a:ext cx="7848872" cy="36724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1) วิสัยทัศน์และกลยุทธ์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Strategy or Vision)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พนักงานจะมีความรู้สึกและยอมรับวิสัยทัศน์และกลยุทธ์ที่เหมาะสมกับการทำงาน 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2) การสร้างความท้าทายในการทำงาน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Challenging Work) </a:t>
            </a:r>
          </a:p>
          <a:p>
            <a:pPr marL="68580" indent="0">
              <a:buNone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3)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การทำงานเป็นทีม(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Teamwork)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มีการร่วมมือกันทำงาน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ทำงานเป็นทีม เพื่อทำภารกิจสำเร็จตามเป้าหมาย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27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1D51F9D-B1B4-43DE-9C52-8E8A5A324636}"/>
              </a:ext>
            </a:extLst>
          </p:cNvPr>
          <p:cNvSpPr/>
          <p:nvPr/>
        </p:nvSpPr>
        <p:spPr>
          <a:xfrm>
            <a:off x="8028384" y="5877272"/>
            <a:ext cx="360040" cy="61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2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947" y="2001432"/>
            <a:ext cx="7848872" cy="37318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4) วัฒนธรรมการทำงาน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Work Culture)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ต้องทบทวน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 วัฒนธรรม อะไรที่จะรักษาไว้ หรือสิ่งใดควรปรับเปลี่ยน 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5) การให้ผลตอบแทนที่เป็นธรรมและแลกเปลี่ยนประสบการณ์ 	     กันอยู่เสมอ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6) การติดต่อสื่อสาร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Communication)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ในองค์การมีการ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แบ่งปันข้อมูลข่าวสารที่เพียงพอ </a:t>
            </a:r>
          </a:p>
          <a:p>
            <a:pPr marL="68580" indent="0">
              <a:buNone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28</a:t>
            </a:fld>
            <a:endParaRPr lang="th-T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ED1B8F3-A03B-45FB-AE9C-F9622E4D345B}"/>
              </a:ext>
            </a:extLst>
          </p:cNvPr>
          <p:cNvSpPr/>
          <p:nvPr/>
        </p:nvSpPr>
        <p:spPr>
          <a:xfrm>
            <a:off x="8028384" y="5877272"/>
            <a:ext cx="360040" cy="61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772816"/>
            <a:ext cx="7649387" cy="453650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7) เทคโนโลยี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Technology)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นำเทคโนโลยีเข้ามาใช้ให้เมาะ</a:t>
            </a:r>
          </a:p>
          <a:p>
            <a:pPr marL="68580" indent="0" algn="just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สมกับการทำงาน สามารถขจัดปัญหาต่างๆ ได้ </a:t>
            </a:r>
          </a:p>
          <a:p>
            <a:pPr marL="68580" indent="0" algn="just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8) การฝึกอบรมและการพัฒนา (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Training and Development) </a:t>
            </a:r>
          </a:p>
          <a:p>
            <a:pPr marL="6858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9) 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พิจารณาถึงความต้องการของครอบครัว </a:t>
            </a:r>
          </a:p>
          <a:p>
            <a:pPr marL="68580" indent="0" algn="just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</a:t>
            </a:r>
            <a:r>
              <a:rPr lang="en-US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10)</a:t>
            </a: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ให้พนักงานเข้ามามีส่วนร่วมในการตัดสินใจที่สำคัญของ</a:t>
            </a:r>
          </a:p>
          <a:p>
            <a:pPr marL="68580" indent="0" algn="just">
              <a:buNone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บริษัท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29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C68147A-A552-4142-8A1E-1D0C7619EA16}"/>
              </a:ext>
            </a:extLst>
          </p:cNvPr>
          <p:cNvSpPr/>
          <p:nvPr/>
        </p:nvSpPr>
        <p:spPr>
          <a:xfrm>
            <a:off x="8028384" y="5877272"/>
            <a:ext cx="360040" cy="615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4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F0A3-94C7-4CD9-B774-0D49B828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24744"/>
            <a:ext cx="7024744" cy="961176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สาเหตุธุรกิจครอบครัวไม่สามารถเติบโต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2E73-33AC-40AE-9802-69E6F510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84" y="2348880"/>
            <a:ext cx="8038656" cy="386840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1. เจ้าของธุรกิจเข้ามานั่งควบคุมในหลายตำแหน่งขององค์กร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2.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ผู้บริหารใช้อารมณ์มากกว่าเหตุผล ยึดติดการสั่งงานด้วยตนเอง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3. ผู้บริหารล้วงลูก ก้าวก่ายการทำงานของพนักงานมากเกินไป 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4. ผู้บริหารไม่ให้ความสำตัญการพัฒนาบุคลากร</a:t>
            </a:r>
          </a:p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5. มุ่งพัฒนาเฉพาะหัวหน้า/คนใกล้ชิด ละเลยส่วนปฏิบัติการ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5E623-F172-42AB-890B-F7614AF7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217285"/>
            <a:ext cx="3502152" cy="365125"/>
          </a:xfrm>
        </p:spPr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4C9EF-1E81-4C24-90AA-773560B8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6151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024744" cy="114300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เอกสารอ้างอิง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เอกชัย อภิศักดิ์กุล. การบริหารธุรกิจครอบครัวศาสตร์และศิลป์ของความยั่งยืน.2561.กรุงเทพมหานคร.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	บริษัททริปเปิ้ล เอ็ดดูเคชั่น  จำกัด.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กลุ่มเซ็นทรัล [ออนไลน์]. เข้าถึงจาก 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http: / / th.wikipedia.org.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จีรเดช อู่สวัสดิ์.     มปป.     เอกสารสรุปประเด็นการบรรยาย หัวข้อ การบริหารธุรกิจครอบครัว (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Family          </a:t>
            </a:r>
          </a:p>
          <a:p>
            <a:pPr marL="68580" indent="0">
              <a:buNone/>
            </a:pP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	 Business Management). </a:t>
            </a: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กรุงเทพมหานคร : มหาวิทยาลัยหอการค้าไทยและสถาบันวิทยาการการค้า.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ฐิติเมธ โภคชัย.     2544.     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Owner-Managed Old Business  [</a:t>
            </a: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ออนไลน์].  เข้าถึงจาก 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http://www.goto</a:t>
            </a:r>
          </a:p>
          <a:p>
            <a:pPr marL="68580" indent="0">
              <a:buNone/>
            </a:pP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	 Manager.com/news/derails.</a:t>
            </a: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19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aspx?id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=1590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ตลาดหลักทรัพย์แห่งประเทศไทย.  2550.  รายงานการกำกับดูแลกิจการที่ดีสิงหาคม 2550. กรุงเทพมหานคร 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	ฝ่ายกำกับตลาด ตลาดหลักทรัพย์แห่งประเทศไทย.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Apisakkul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, </a:t>
            </a: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Akachai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. 2016. “Corporate Governance and Financial Performance of Family Business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	Listed in The Security Exchange of Thailand.” 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UTCC International Journal of Business and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	Economics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8, 2: 131 146.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Astrachan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, J. H., and McMillan, K. S. 2003. “Conflict and Communication in the Family Business.”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	Marietta, GA: Family Enterprise Publishers.</a:t>
            </a:r>
          </a:p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Ciuffo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, A., F. 2007. 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Family Business Research Journal.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USA: Trafford Publishing. European Family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    	Businesses </a:t>
            </a:r>
            <a:r>
              <a:rPr lang="th-TH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(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EFB</a:t>
            </a:r>
            <a:r>
              <a:rPr lang="th-TH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) 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and KPMG. 2015. 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European Family Business </a:t>
            </a:r>
            <a:r>
              <a:rPr lang="en-US" sz="1900" b="1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Barometer:Determinee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to  </a:t>
            </a:r>
            <a:endParaRPr lang="en-US" sz="1900" dirty="0">
              <a:latin typeface="AngsanaUPC" panose="02020603050405020304" pitchFamily="18" charset="-34"/>
              <a:ea typeface="Calibri"/>
              <a:cs typeface="AngsanaUPC" panose="02020603050405020304" pitchFamily="18" charset="-34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  	 Succeed. 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4</a:t>
            </a:r>
            <a:r>
              <a:rPr lang="en-US" sz="1900" baseline="300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th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ed. KPMG International Cooperative.</a:t>
            </a:r>
          </a:p>
          <a:p>
            <a:pPr marL="68580" indent="0">
              <a:buNone/>
            </a:pP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0448" y="6461760"/>
            <a:ext cx="3502152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Asst. </a:t>
            </a:r>
            <a:r>
              <a:rPr lang="en-US" dirty="0" err="1">
                <a:solidFill>
                  <a:schemeClr val="tx1"/>
                </a:solidFill>
              </a:rPr>
              <a:t>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278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จบการบรรยาย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95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66" y="964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การดำเนินธุรกิจครอบครัวอย่างมืออาชีพ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2451808"/>
            <a:ext cx="7704856" cy="3281448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ธุรกิจครอบครัวจำเป็นต้องทำธุรกิจให้เป็นมืออาชีพ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การแข่งขันที่รุนแรง การมีต้นทุนที่เพิ่มขึ้น และ การเปลี่ยนแปลงของกระแสโลก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การจัดระเบียบแบบแผนใหม่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การปรับเปลี่ยนให้เกิดความทันสมัย เพื่อความท้าทายของธุรกิจครอบครัว </a:t>
            </a:r>
          </a:p>
          <a:p>
            <a:pPr marL="685800" lvl="2" indent="0">
              <a:buNone/>
            </a:pP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52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การดำเนินธุรกิจครอบครัวอย่างมืออาชีพ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26808"/>
            <a:ext cx="7704856" cy="29303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มีหลักการปฏิบัติมีอยู่ 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 ได้แก่ </a:t>
            </a:r>
            <a:endParaRPr lang="en-US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68580" indent="0">
              <a:buNone/>
            </a:pP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กระบวนการ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Processes) </a:t>
            </a:r>
          </a:p>
          <a:p>
            <a:pPr marL="68580" indent="0">
              <a:buNone/>
            </a:pP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การกำกับดูแล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Governance) </a:t>
            </a:r>
          </a:p>
          <a:p>
            <a:pPr marL="68580" indent="0">
              <a:buNone/>
            </a:pP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ทักษะ (</a:t>
            </a:r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Skills)</a:t>
            </a:r>
          </a:p>
          <a:p>
            <a:pPr marL="68580" indent="0">
              <a:buNone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1848" y="6492875"/>
            <a:ext cx="350215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Asst.Prof.Kawinphat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29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18A8-B7BC-46F7-9D4D-2E675688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88270"/>
            <a:ext cx="7024744" cy="745152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1. กระบวนการ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Processes) 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2754-D227-4126-AD6A-25C7F17C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424743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ธุรกิจครอบครัวบางแห่งบริหารโดยไม่มีกระบวนการธุรกิจที่ เป็นทางการ โดยเฉพาะอย่างยิ่งผู้ประกอบการรุ่นผู้ก่อตั้ง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ธุรกิจครอบครัว ต้องมีกระบวนการและนโยบายที่เป็นเอกสารลายลักษณ์อักษร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กฎระเบียบข้อบังคับภายในและภายนอก ต้องเป็นระบบและโครงสร้างมากขึ้น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D01A5-8BB4-4768-BE49-08D2E40B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164267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C8582-AD0E-459F-BA43-051B9422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18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18A8-B7BC-46F7-9D4D-2E675688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46439"/>
            <a:ext cx="7024744" cy="745152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2. การกำกับดูแล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Governance) 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2754-D227-4126-AD6A-25C7F17C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6" y="2512049"/>
            <a:ext cx="7560840" cy="2592288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การกำกับดูแลกิจการของธุรกิจครอบครัวดีขึ้น   ธุรกิจครอบครัว ให้ความสำคัญกับการแต่งตั้ง กรรมการที่ไม่ได้เป็นผู้บริหาร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Non-Executive Director)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แม้จะหายากแต่ก็ควรทำและยึดถือปฏิบัติ เพราะจำทำให้เกิด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Corporate Governance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D01A5-8BB4-4768-BE49-08D2E40B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064" y="6164267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C8582-AD0E-459F-BA43-051B9422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18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69D7-0EC1-4B1E-BA85-06ACCB28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992888" cy="3096344"/>
          </a:xfrm>
        </p:spPr>
        <p:txBody>
          <a:bodyPr/>
          <a:lstStyle/>
          <a:p>
            <a:pPr marL="68580" indent="0">
              <a:buNone/>
            </a:pPr>
            <a:r>
              <a:rPr lang="en-US" sz="3600" b="1" i="0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Corporate Governance </a:t>
            </a:r>
            <a:r>
              <a:rPr lang="th-TH" sz="32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(การกำกับดูแลกิจการ) 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หมายถึง ระบบที่จัดให้มีโครงสร้างและกระบวนการของความสัมพันธ์ระหว่างคณะกรรมการฝ่ายจัดการ และผู้ถือหุ้น เพื่อสร้างความสามารถในการแข่งขัน นำไปสู่ความเจริญเติบโตและเพิ่มมูลค่าให้กับผู้ถือหุ้นในระยะยาว โดยคำนึงผู้มีส่วนได้ส่วนเสียอื่นๆ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E2925-E182-4CB9-B354-7F821620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1C5E1-B7CF-48D4-8994-BED3263A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95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7080-7A43-4B4C-BABE-81581E3A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025371"/>
            <a:ext cx="7013157" cy="813193"/>
          </a:xfrm>
        </p:spPr>
        <p:txBody>
          <a:bodyPr>
            <a:noAutofit/>
          </a:bodyPr>
          <a:lstStyle/>
          <a:p>
            <a:r>
              <a:rPr lang="th-TH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หลักพื้นฐาน </a:t>
            </a:r>
            <a:r>
              <a:rPr lang="en-US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Corporate Governance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3C29-A8C0-4CCD-BFB3-1D0DBA0E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88840"/>
            <a:ext cx="7488832" cy="384378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ความยุติธรรม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การปฏิบัติต่อผู้มีส่วนได้เสียอย่างเท่าเทียมกัน</a:t>
            </a:r>
          </a:p>
          <a:p>
            <a:pPr marL="6858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ความโปร่งใส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ความชัดเจนไม่คลุมเครือที่ธุรกิจเปิดเผยไม่ว่าจะเป็นข้อมูลทางบวกหรือทางลบ</a:t>
            </a:r>
          </a:p>
          <a:p>
            <a:pPr marL="6858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ความซื่อสัตย์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การแสดงถึงคุณธรรมที่สอดคล้องกับจริยธรรมที่ธุรกิจกำหนดไว้และปฏิบัติจริง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CE1AC-CFFF-4304-A3F1-26389CD2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34322-E548-4779-9B49-C1B226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9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31202E9-F775-4E49-97D0-2FAF3A220402}"/>
              </a:ext>
            </a:extLst>
          </p:cNvPr>
          <p:cNvSpPr/>
          <p:nvPr/>
        </p:nvSpPr>
        <p:spPr>
          <a:xfrm>
            <a:off x="8233615" y="5877932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0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345</TotalTime>
  <Words>2081</Words>
  <Application>Microsoft Office PowerPoint</Application>
  <PresentationFormat>On-screen Show (4:3)</PresentationFormat>
  <Paragraphs>204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Angsana New</vt:lpstr>
      <vt:lpstr>AngsanaUPC</vt:lpstr>
      <vt:lpstr>Calibri</vt:lpstr>
      <vt:lpstr>Century Gothic</vt:lpstr>
      <vt:lpstr>Cordia New</vt:lpstr>
      <vt:lpstr>DilleniaUPC</vt:lpstr>
      <vt:lpstr>Wingdings</vt:lpstr>
      <vt:lpstr>Wingdings 2</vt:lpstr>
      <vt:lpstr>Austin</vt:lpstr>
      <vt:lpstr> บทที่ ๙ </vt:lpstr>
      <vt:lpstr>บทนำ</vt:lpstr>
      <vt:lpstr>สาเหตุธุรกิจครอบครัวไม่สามารถเติบโต</vt:lpstr>
      <vt:lpstr>การดำเนินธุรกิจครอบครัวอย่างมืออาชีพ</vt:lpstr>
      <vt:lpstr>การดำเนินธุรกิจครอบครัวอย่างมืออาชีพ</vt:lpstr>
      <vt:lpstr>1. กระบวนการ (Processes) </vt:lpstr>
      <vt:lpstr>2. การกำกับดูแล (Governance) </vt:lpstr>
      <vt:lpstr>PowerPoint Presentation</vt:lpstr>
      <vt:lpstr>หลักพื้นฐาน Corporate Governance</vt:lpstr>
      <vt:lpstr>หลักพื้นฐาน Corporate Governance</vt:lpstr>
      <vt:lpstr>3. ทักษะ (Skills)</vt:lpstr>
      <vt:lpstr>ความเป็นมืออาชีพในธุรกิจครอบครัว</vt:lpstr>
      <vt:lpstr>ความเป็นมืออาชีพในธุรกิจครอบครัว</vt:lpstr>
      <vt:lpstr>อุปสรรคของการเป็นมืออาชีพ</vt:lpstr>
      <vt:lpstr>PowerPoint Presentation</vt:lpstr>
      <vt:lpstr>PowerPoint Presentation</vt:lpstr>
      <vt:lpstr> การเข้าสู่องค์กรมืออาชีพ                      (Professional Organization)</vt:lpstr>
      <vt:lpstr>PowerPoint Presentation</vt:lpstr>
      <vt:lpstr>1. การเลือกคนที่มีความสามารถและเหมาะสมกับองค์กร</vt:lpstr>
      <vt:lpstr>PowerPoint Presentation</vt:lpstr>
      <vt:lpstr>PowerPoint Presentation</vt:lpstr>
      <vt:lpstr>2) การบริหารคนให้เชื่อมโยงและส่งผลต่อการดำเนินธุรกิจ </vt:lpstr>
      <vt:lpstr>PowerPoint Presentation</vt:lpstr>
      <vt:lpstr>3) การสร้างแรงจูงใจให้คนในองค์การ</vt:lpstr>
      <vt:lpstr>4) การพัฒนาบุคลากรให้มีความสามารถเพิ่มขึ้นอย่างต่อเนื่อง</vt:lpstr>
      <vt:lpstr>5) การรักษาและสร้างความผูกพันให้กับคนในองค์กร</vt:lpstr>
      <vt:lpstr>แรงจูงใจต่อบุคลากร </vt:lpstr>
      <vt:lpstr>PowerPoint Presentation</vt:lpstr>
      <vt:lpstr>PowerPoint Presentation</vt:lpstr>
      <vt:lpstr>เอกสารอ้างอิง</vt:lpstr>
      <vt:lpstr>จบการบรรยาย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๑</dc:title>
  <dc:creator>FMSXX</dc:creator>
  <cp:lastModifiedBy>PC05</cp:lastModifiedBy>
  <cp:revision>34</cp:revision>
  <dcterms:created xsi:type="dcterms:W3CDTF">2018-12-26T08:12:22Z</dcterms:created>
  <dcterms:modified xsi:type="dcterms:W3CDTF">2023-09-27T03:52:53Z</dcterms:modified>
</cp:coreProperties>
</file>